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301" r:id="rId4"/>
    <p:sldId id="260" r:id="rId5"/>
    <p:sldId id="258" r:id="rId6"/>
    <p:sldId id="259" r:id="rId7"/>
    <p:sldId id="261" r:id="rId8"/>
    <p:sldId id="262" r:id="rId9"/>
    <p:sldId id="275" r:id="rId10"/>
    <p:sldId id="265" r:id="rId11"/>
    <p:sldId id="266" r:id="rId12"/>
    <p:sldId id="267" r:id="rId13"/>
    <p:sldId id="268" r:id="rId14"/>
    <p:sldId id="263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4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1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15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93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9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90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2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70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28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4351-3F05-CE4A-B575-D0A1FCCB0CEA}" type="datetimeFigureOut">
              <a:rPr lang="de-DE" smtClean="0"/>
              <a:t>18.12.2014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4428-BDF5-7C43-85FD-2F980BB31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77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Jubiläumsveranstaltung des FOW</a:t>
            </a:r>
            <a:endParaRPr lang="de-DE" dirty="0"/>
          </a:p>
        </p:txBody>
      </p:sp>
      <p:pic>
        <p:nvPicPr>
          <p:cNvPr id="4" name="Inhaltsplatzhalter 3" descr="FOW20ye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b="5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8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 smtClean="0"/>
              <a:t>18.Februar 2014</a:t>
            </a:r>
            <a:br>
              <a:rPr lang="de-DE" sz="3200" b="1" dirty="0" smtClean="0"/>
            </a:br>
            <a:r>
              <a:rPr lang="de-DE" sz="3200" dirty="0" smtClean="0"/>
              <a:t>Präsident </a:t>
            </a:r>
            <a:r>
              <a:rPr lang="de-DE" sz="3200" dirty="0" err="1" smtClean="0"/>
              <a:t>Janukowitsch</a:t>
            </a:r>
            <a:r>
              <a:rPr lang="de-DE" sz="3200" dirty="0" smtClean="0"/>
              <a:t> schickt Scharfschützen vor.</a:t>
            </a:r>
            <a:br>
              <a:rPr lang="de-DE" sz="3200" dirty="0" smtClean="0"/>
            </a:br>
            <a:r>
              <a:rPr lang="de-DE" sz="3200" dirty="0" smtClean="0"/>
              <a:t>Dutzende von Menschen sterben.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73" b="8773"/>
          <a:stretch>
            <a:fillRect/>
          </a:stretch>
        </p:blipFill>
        <p:spPr>
          <a:xfrm>
            <a:off x="457200" y="1800996"/>
            <a:ext cx="8229600" cy="4530924"/>
          </a:xfrm>
        </p:spPr>
      </p:pic>
    </p:spTree>
    <p:extLst>
      <p:ext uri="{BB962C8B-B14F-4D97-AF65-F5344CB8AC3E}">
        <p14:creationId xmlns:p14="http://schemas.microsoft.com/office/powerpoint/2010/main" val="10479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22. Februar 2014: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Janukowitsch</a:t>
            </a:r>
            <a:r>
              <a:rPr lang="de-DE" sz="2800" dirty="0" smtClean="0"/>
              <a:t> flieht. Das Parlament erklärt ihn für abgesetzt. Seine Villa wird zum Symbol für Korruption .</a:t>
            </a:r>
            <a:endParaRPr lang="de-DE" sz="2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74" b="1474"/>
          <a:stretch>
            <a:fillRect/>
          </a:stretch>
        </p:blipFill>
        <p:spPr>
          <a:xfrm>
            <a:off x="457200" y="18847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564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 smtClean="0"/>
              <a:t>18.März 2014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r>
              <a:rPr lang="de-DE" sz="3200" dirty="0" smtClean="0"/>
              <a:t>Die Krim wird Russland angeschlossen: </a:t>
            </a:r>
            <a:r>
              <a:rPr lang="de-DE" sz="3200" dirty="0" err="1" smtClean="0"/>
              <a:t>Putin:“Lange</a:t>
            </a:r>
            <a:r>
              <a:rPr lang="de-DE" sz="3200" dirty="0" smtClean="0"/>
              <a:t> war Russland zu schwach.“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1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3572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15.April 2014: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Die Ukraine beginnt im Osten, wo Bewaffnete mehrere Städte eingenommen haben, einen „Antiterroreinsatz“.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9" b="1069"/>
          <a:stretch>
            <a:fillRect/>
          </a:stretch>
        </p:blipFill>
        <p:spPr>
          <a:xfrm>
            <a:off x="457200" y="2111375"/>
            <a:ext cx="8061325" cy="4470400"/>
          </a:xfrm>
        </p:spPr>
      </p:pic>
    </p:spTree>
    <p:extLst>
      <p:ext uri="{BB962C8B-B14F-4D97-AF65-F5344CB8AC3E}">
        <p14:creationId xmlns:p14="http://schemas.microsoft.com/office/powerpoint/2010/main" val="4709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682" y="554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Krieg in der Ostukraine</a:t>
            </a:r>
            <a:r>
              <a:rPr lang="de-DE" sz="3200" dirty="0" smtClean="0"/>
              <a:t>: </a:t>
            </a:r>
            <a:r>
              <a:rPr lang="de-DE" sz="3200" b="1" dirty="0" smtClean="0"/>
              <a:t>Was hat Putin vor?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Die Ukraine-Karte,  wie sie jetzt auf der Website  der „Stimme Russlands“ zu sehen ist.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66" b="2666"/>
          <a:stretch>
            <a:fillRect/>
          </a:stretch>
        </p:blipFill>
        <p:spPr>
          <a:xfrm>
            <a:off x="497364" y="20551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895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57" y="302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25. Mai 2014: </a:t>
            </a:r>
            <a:r>
              <a:rPr lang="de-DE" sz="3200" dirty="0" smtClean="0"/>
              <a:t>Petro </a:t>
            </a:r>
            <a:r>
              <a:rPr lang="de-DE" sz="3200" dirty="0" err="1" smtClean="0"/>
              <a:t>Poroschenko</a:t>
            </a:r>
            <a:r>
              <a:rPr lang="de-DE" sz="3200" dirty="0" smtClean="0"/>
              <a:t> (rechts) wird mit 54% der Stimmen zum Präsidenten gewählt. </a:t>
            </a:r>
            <a:br>
              <a:rPr lang="de-DE" sz="3200" dirty="0" smtClean="0"/>
            </a:br>
            <a:r>
              <a:rPr lang="de-DE" sz="3200" dirty="0" err="1" smtClean="0"/>
              <a:t>Arseni</a:t>
            </a:r>
            <a:r>
              <a:rPr lang="de-DE" sz="3200" dirty="0" smtClean="0"/>
              <a:t> </a:t>
            </a:r>
            <a:r>
              <a:rPr lang="de-DE" sz="3200" dirty="0" err="1" smtClean="0"/>
              <a:t>Jazenuk</a:t>
            </a:r>
            <a:r>
              <a:rPr lang="de-DE" sz="3200" dirty="0" smtClean="0"/>
              <a:t> bleibt Premierminister.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" b="1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99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12461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5. Sept.2014</a:t>
            </a:r>
            <a:r>
              <a:rPr lang="de-DE" sz="2800" dirty="0" smtClean="0"/>
              <a:t>. In Minsk wird unter Vermittlung der OSZE ein Waffenstillstandsabkommen </a:t>
            </a:r>
            <a:r>
              <a:rPr lang="de-DE" sz="2800" dirty="0" err="1" smtClean="0"/>
              <a:t>unterzeichnet.Die</a:t>
            </a:r>
            <a:r>
              <a:rPr lang="de-DE" sz="2800" dirty="0" smtClean="0"/>
              <a:t> Kämpfe gehen jedoch weiter.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7" b="1077"/>
          <a:stretch>
            <a:fillRect/>
          </a:stretch>
        </p:blipFill>
        <p:spPr>
          <a:xfrm>
            <a:off x="457200" y="165325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26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57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26.Okt.2014</a:t>
            </a:r>
            <a:r>
              <a:rPr lang="de-DE" sz="3200" dirty="0" smtClean="0"/>
              <a:t>: Parlamentswahlen bringen Mehrheit für proeuropäische Politik. Rechtsextreme Nationalisten Swoboda und Rechter Sektor bleiben unter 5% Prozent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85" b="8785"/>
          <a:stretch>
            <a:fillRect/>
          </a:stretch>
        </p:blipFill>
        <p:spPr>
          <a:xfrm>
            <a:off x="518571" y="194994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62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850" y="188725"/>
            <a:ext cx="8229600" cy="1515141"/>
          </a:xfrm>
        </p:spPr>
        <p:txBody>
          <a:bodyPr>
            <a:noAutofit/>
          </a:bodyPr>
          <a:lstStyle/>
          <a:p>
            <a:r>
              <a:rPr lang="de-DE" sz="3200" b="1" dirty="0" smtClean="0"/>
              <a:t>2.Nov.2014</a:t>
            </a:r>
            <a:r>
              <a:rPr lang="de-DE" sz="3200" dirty="0" smtClean="0"/>
              <a:t>: Ostukraine. Separatistenführer gewinnen bei Wahlfarce. (In Donezk "Premierminister"  Alexander </a:t>
            </a:r>
            <a:r>
              <a:rPr lang="de-DE" sz="3200" dirty="0" err="1" smtClean="0"/>
              <a:t>Sachartschenko</a:t>
            </a:r>
            <a:r>
              <a:rPr lang="de-DE" sz="3200" dirty="0" smtClean="0"/>
              <a:t> )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62" b="9562"/>
          <a:stretch>
            <a:fillRect/>
          </a:stretch>
        </p:blipFill>
        <p:spPr>
          <a:xfrm>
            <a:off x="433004" y="211711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254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894" y="274637"/>
            <a:ext cx="8096906" cy="1526357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 </a:t>
            </a:r>
            <a:r>
              <a:rPr lang="de-DE" sz="3600" b="1" dirty="0" smtClean="0"/>
              <a:t>1</a:t>
            </a:r>
            <a:r>
              <a:rPr lang="de-DE" b="1" dirty="0" smtClean="0"/>
              <a:t>.</a:t>
            </a:r>
            <a:r>
              <a:rPr lang="de-DE" sz="3600" b="1" dirty="0" smtClean="0"/>
              <a:t>Nov. 2014</a:t>
            </a:r>
            <a:r>
              <a:rPr lang="de-DE" sz="3600" dirty="0" smtClean="0"/>
              <a:t>: Die UNO teilt mit, dass die Zahl der Opfer in der Ostukraine seit Beginn der Kämpfe auf über 4000 Tote und 9000 Verletzte gestiegen sei.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50" b="8650"/>
          <a:stretch>
            <a:fillRect/>
          </a:stretch>
        </p:blipFill>
        <p:spPr>
          <a:xfrm>
            <a:off x="589894" y="22449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85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6278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 smtClean="0"/>
              <a:t>Wohin treibt die Ukraine?</a:t>
            </a:r>
            <a:br>
              <a:rPr lang="de-DE" dirty="0" smtClean="0"/>
            </a:br>
            <a:r>
              <a:rPr lang="de-DE" sz="2800" dirty="0" smtClean="0"/>
              <a:t>Der Krieg im </a:t>
            </a:r>
            <a:r>
              <a:rPr lang="de-DE" sz="2800" dirty="0" err="1" smtClean="0"/>
              <a:t>Donbass</a:t>
            </a:r>
            <a:r>
              <a:rPr lang="de-DE" sz="2800" dirty="0" smtClean="0"/>
              <a:t> und die möglichen Folgen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6329" y="4889583"/>
            <a:ext cx="7089976" cy="1752600"/>
          </a:xfrm>
        </p:spPr>
        <p:txBody>
          <a:bodyPr>
            <a:normAutofit/>
          </a:bodyPr>
          <a:lstStyle/>
          <a:p>
            <a:r>
              <a:rPr lang="de-DE" dirty="0" smtClean="0"/>
              <a:t>Vortrag von Prof. Dr. Gerhard Simon und </a:t>
            </a:r>
          </a:p>
          <a:p>
            <a:r>
              <a:rPr lang="de-DE" dirty="0" smtClean="0"/>
              <a:t>Eindrücke aus  der Ostukraine von</a:t>
            </a:r>
          </a:p>
          <a:p>
            <a:r>
              <a:rPr lang="de-DE" dirty="0" smtClean="0"/>
              <a:t> Marcus </a:t>
            </a:r>
            <a:r>
              <a:rPr lang="de-DE" dirty="0" err="1" smtClean="0"/>
              <a:t>Bensmann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44" y="1836875"/>
            <a:ext cx="4056628" cy="26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2824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b="1" dirty="0" smtClean="0"/>
              <a:t>Der Krieg im Osten: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Ursachen und Konsequenzen. </a:t>
            </a:r>
            <a:br>
              <a:rPr lang="de-DE" sz="3200" dirty="0" smtClean="0"/>
            </a:br>
            <a:r>
              <a:rPr lang="de-DE" sz="3200" dirty="0" smtClean="0"/>
              <a:t>Prof. Dr. Gerhard Simon  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6" b="1076"/>
          <a:stretch>
            <a:fillRect/>
          </a:stretch>
        </p:blipFill>
        <p:spPr>
          <a:xfrm>
            <a:off x="457200" y="199831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589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110914"/>
            <a:ext cx="8229600" cy="1143000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01" r="2801"/>
          <a:stretch>
            <a:fillRect/>
          </a:stretch>
        </p:blipFill>
        <p:spPr>
          <a:xfrm>
            <a:off x="0" y="31750"/>
            <a:ext cx="91440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774" y="454988"/>
            <a:ext cx="8229600" cy="1612746"/>
          </a:xfrm>
        </p:spPr>
        <p:txBody>
          <a:bodyPr>
            <a:normAutofit/>
          </a:bodyPr>
          <a:lstStyle/>
          <a:p>
            <a:r>
              <a:rPr lang="de-DE" sz="3100" dirty="0" smtClean="0"/>
              <a:t>21.November 2013: Der ukrainische Journalist Mustafa Najem schreibt auf Facebook:</a:t>
            </a:r>
            <a:br>
              <a:rPr lang="de-DE" sz="3100" dirty="0" smtClean="0"/>
            </a:br>
            <a:r>
              <a:rPr lang="de-DE" sz="3100" dirty="0" smtClean="0"/>
              <a:t>„Ich gehe auf den </a:t>
            </a:r>
            <a:r>
              <a:rPr lang="de-DE" sz="3100" dirty="0" err="1" smtClean="0"/>
              <a:t>Majdan</a:t>
            </a:r>
            <a:r>
              <a:rPr lang="de-DE" sz="3100" dirty="0" smtClean="0"/>
              <a:t>. Wer kommt mit?“</a:t>
            </a:r>
            <a:endParaRPr lang="de-DE" sz="31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253" b="11253"/>
          <a:stretch>
            <a:fillRect/>
          </a:stretch>
        </p:blipFill>
        <p:spPr>
          <a:xfrm>
            <a:off x="530774" y="205010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545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32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Heute vor einem Jahr: 26.11.2013</a:t>
            </a:r>
            <a:endParaRPr lang="de-DE" sz="32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t="8790" b="8790"/>
          <a:stretch>
            <a:fillRect/>
          </a:stretch>
        </p:blipFill>
        <p:spPr>
          <a:xfrm>
            <a:off x="457200" y="13403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749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1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Die Sängerin und Aktivistin </a:t>
            </a:r>
            <a:r>
              <a:rPr lang="de-DE" sz="3200" dirty="0" err="1" smtClean="0"/>
              <a:t>Ruslana</a:t>
            </a:r>
            <a:r>
              <a:rPr lang="de-DE" sz="3200" dirty="0" smtClean="0"/>
              <a:t> </a:t>
            </a:r>
            <a:r>
              <a:rPr lang="de-DE" sz="3200" dirty="0" err="1" smtClean="0"/>
              <a:t>Lyschytschko</a:t>
            </a:r>
            <a:r>
              <a:rPr lang="de-DE" sz="3200" dirty="0" smtClean="0"/>
              <a:t> am 26.Nov.2014: „Unsere Forderung in einem Satz: </a:t>
            </a:r>
            <a:br>
              <a:rPr lang="de-DE" sz="3200" dirty="0" smtClean="0"/>
            </a:br>
            <a:r>
              <a:rPr lang="de-DE" sz="3200" b="1" dirty="0" smtClean="0"/>
              <a:t>Die Ukraine ist Europa!“. 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457200" y="1824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053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i="1" dirty="0" smtClean="0"/>
              <a:t>Welche Bilanz würden Sie heute ziehen? 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518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b="1" dirty="0" smtClean="0"/>
              <a:t>Mustafa Najem:( neu gewählter Abgeordneter)</a:t>
            </a:r>
            <a:r>
              <a:rPr lang="de-DE" dirty="0" smtClean="0"/>
              <a:t>:</a:t>
            </a:r>
          </a:p>
          <a:p>
            <a:r>
              <a:rPr lang="de-DE" dirty="0" smtClean="0"/>
              <a:t>„Die wichtigste - wenn auch eine kleine Errungenschaft - ist, dass wir endlich </a:t>
            </a:r>
            <a:r>
              <a:rPr lang="de-DE" b="1" i="1" dirty="0" smtClean="0"/>
              <a:t>entschieden haben, welchen Weg wir gehen Die Ukraine wird sich nicht mehr in die andere Richtung bewegen. </a:t>
            </a:r>
            <a:r>
              <a:rPr lang="de-DE" dirty="0" smtClean="0"/>
              <a:t>Über alles weitere zu sprechen, ist noch zu früh. Leider folgte auf die </a:t>
            </a:r>
            <a:r>
              <a:rPr lang="de-DE" dirty="0" err="1" smtClean="0"/>
              <a:t>Maidan</a:t>
            </a:r>
            <a:r>
              <a:rPr lang="de-DE" dirty="0" smtClean="0"/>
              <a:t>-Bewegung ein Krieg. Alles, was jetzt passiert, ist eher die Folge dieses Krieges.“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Schlagzeilen  am 21.Nov.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Die unvollendete Revolution</a:t>
            </a:r>
          </a:p>
          <a:p>
            <a:r>
              <a:rPr lang="de-DE" dirty="0" smtClean="0"/>
              <a:t>Angst, Frust, Wut und Trauer beherrschen Kiew. Ein Jahr nach den </a:t>
            </a:r>
            <a:r>
              <a:rPr lang="de-DE" dirty="0" err="1" smtClean="0"/>
              <a:t>Maidan</a:t>
            </a:r>
            <a:r>
              <a:rPr lang="de-DE" dirty="0" smtClean="0"/>
              <a:t>-Protesten bleiben zentrale Forderungen unerfüllt. (Tagesanzeiger)</a:t>
            </a:r>
          </a:p>
          <a:p>
            <a:r>
              <a:rPr lang="de-DE" b="1" dirty="0" smtClean="0"/>
              <a:t>Das schwere Erbe des </a:t>
            </a:r>
            <a:r>
              <a:rPr lang="de-DE" b="1" dirty="0" err="1" smtClean="0"/>
              <a:t>Maidan</a:t>
            </a:r>
            <a:endParaRPr lang="de-DE" b="1" dirty="0" smtClean="0"/>
          </a:p>
          <a:p>
            <a:r>
              <a:rPr lang="de-DE" dirty="0" smtClean="0"/>
              <a:t>Vor einem Jahr brachen die Proteste...aus – mit schweren Folgen. (NZZ)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/>
              <a:t>1.Dezember 2013</a:t>
            </a:r>
            <a:r>
              <a:rPr lang="de-DE" sz="3200" dirty="0" smtClean="0"/>
              <a:t>: Die </a:t>
            </a:r>
            <a:r>
              <a:rPr lang="de-DE" sz="3200" dirty="0" err="1" smtClean="0"/>
              <a:t>Berkut</a:t>
            </a:r>
            <a:r>
              <a:rPr lang="de-DE" sz="3200" dirty="0" smtClean="0"/>
              <a:t>-Polizei verprügelt die Demonstranten: Nun gehen Hundertausende auf die </a:t>
            </a:r>
            <a:r>
              <a:rPr lang="de-DE" sz="3200" dirty="0" err="1" smtClean="0"/>
              <a:t>Strasse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74" b="74"/>
          <a:stretch>
            <a:fillRect/>
          </a:stretch>
        </p:blipFill>
        <p:spPr>
          <a:xfrm>
            <a:off x="457200" y="186561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279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Bildschirmpräsentation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Jubiläumsveranstaltung des FOW</vt:lpstr>
      <vt:lpstr>Wohin treibt die Ukraine? Der Krieg im Donbass und die möglichen Folgen</vt:lpstr>
      <vt:lpstr>PowerPoint-Präsentation</vt:lpstr>
      <vt:lpstr>21.November 2013: Der ukrainische Journalist Mustafa Najem schreibt auf Facebook: „Ich gehe auf den Majdan. Wer kommt mit?“</vt:lpstr>
      <vt:lpstr>Heute vor einem Jahr: 26.11.2013</vt:lpstr>
      <vt:lpstr> Die Sängerin und Aktivistin Ruslana Lyschytschko am 26.Nov.2014: „Unsere Forderung in einem Satz:  Die Ukraine ist Europa!“.  </vt:lpstr>
      <vt:lpstr>Welche Bilanz würden Sie heute ziehen? </vt:lpstr>
      <vt:lpstr>Schlagzeilen  am 21.Nov. 2014</vt:lpstr>
      <vt:lpstr>1.Dezember 2013: Die Berkut-Polizei verprügelt die Demonstranten: Nun gehen Hundertausende auf die Strasse</vt:lpstr>
      <vt:lpstr>18.Februar 2014 Präsident Janukowitsch schickt Scharfschützen vor. Dutzende von Menschen sterben.</vt:lpstr>
      <vt:lpstr>22. Februar 2014: Janukowitsch flieht. Das Parlament erklärt ihn für abgesetzt. Seine Villa wird zum Symbol für Korruption .</vt:lpstr>
      <vt:lpstr>18.März 2014:  Die Krim wird Russland angeschlossen: Putin:“Lange war Russland zu schwach.“</vt:lpstr>
      <vt:lpstr>15.April 2014: Die Ukraine beginnt im Osten, wo Bewaffnete mehrere Städte eingenommen haben, einen „Antiterroreinsatz“.</vt:lpstr>
      <vt:lpstr>Krieg in der Ostukraine: Was hat Putin vor?  Die Ukraine-Karte,  wie sie jetzt auf der Website  der „Stimme Russlands“ zu sehen ist.</vt:lpstr>
      <vt:lpstr>25. Mai 2014: Petro Poroschenko (rechts) wird mit 54% der Stimmen zum Präsidenten gewählt.  Arseni Jazenuk bleibt Premierminister.</vt:lpstr>
      <vt:lpstr>5. Sept.2014. In Minsk wird unter Vermittlung der OSZE ein Waffenstillstandsabkommen unterzeichnet.Die Kämpfe gehen jedoch weiter.</vt:lpstr>
      <vt:lpstr>26.Okt.2014: Parlamentswahlen bringen Mehrheit für proeuropäische Politik. Rechtsextreme Nationalisten Swoboda und Rechter Sektor bleiben unter 5% Prozent</vt:lpstr>
      <vt:lpstr>2.Nov.2014: Ostukraine. Separatistenführer gewinnen bei Wahlfarce. (In Donezk "Premierminister"  Alexander Sachartschenko )</vt:lpstr>
      <vt:lpstr> 1.Nov. 2014: Die UNO teilt mit, dass die Zahl der Opfer in der Ostukraine seit Beginn der Kämpfe auf über 4000 Tote und 9000 Verletzte gestiegen sei.</vt:lpstr>
      <vt:lpstr>Der Krieg im Osten: Ursachen und Konsequenzen.  Prof. Dr. Gerhard Simon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Wohin treibt die Ukraine? Der Krieg im Donbass und die möglichen Folgen</dc:title>
  <dc:creator>Max Schmid</dc:creator>
  <cp:lastModifiedBy>ismail - [2010]</cp:lastModifiedBy>
  <cp:revision>41</cp:revision>
  <dcterms:created xsi:type="dcterms:W3CDTF">2014-11-23T14:30:12Z</dcterms:created>
  <dcterms:modified xsi:type="dcterms:W3CDTF">2014-12-18T19:24:41Z</dcterms:modified>
</cp:coreProperties>
</file>